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258" r:id="rId6"/>
    <p:sldId id="319" r:id="rId7"/>
    <p:sldId id="259" r:id="rId8"/>
    <p:sldId id="348" r:id="rId9"/>
    <p:sldId id="322" r:id="rId10"/>
    <p:sldId id="329" r:id="rId11"/>
    <p:sldId id="350" r:id="rId12"/>
    <p:sldId id="351" r:id="rId13"/>
    <p:sldId id="352" r:id="rId14"/>
    <p:sldId id="349" r:id="rId15"/>
    <p:sldId id="353" r:id="rId16"/>
    <p:sldId id="267" r:id="rId17"/>
    <p:sldId id="354" r:id="rId18"/>
    <p:sldId id="355" r:id="rId19"/>
    <p:sldId id="356" r:id="rId20"/>
    <p:sldId id="357" r:id="rId21"/>
    <p:sldId id="272" r:id="rId22"/>
    <p:sldId id="358" r:id="rId23"/>
    <p:sldId id="284" r:id="rId24"/>
    <p:sldId id="326" r:id="rId25"/>
    <p:sldId id="285" r:id="rId26"/>
    <p:sldId id="327" r:id="rId27"/>
    <p:sldId id="325" r:id="rId28"/>
    <p:sldId id="313" r:id="rId29"/>
    <p:sldId id="339" r:id="rId30"/>
    <p:sldId id="256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DAE"/>
    <a:srgbClr val="5FB5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12.08.2025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12.08.2025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 smtClean="0"/>
              <a:t>2024 </a:t>
            </a:r>
            <a:r>
              <a:rPr lang="tr-TR" sz="2700" b="1" dirty="0"/>
              <a:t>– </a:t>
            </a:r>
            <a:r>
              <a:rPr lang="tr-TR" sz="2700" b="1" dirty="0" smtClean="0"/>
              <a:t>2025 EĞİTİM </a:t>
            </a:r>
            <a:r>
              <a:rPr lang="tr-TR" sz="2700" b="1" dirty="0"/>
              <a:t>YILI 3. SINIF 3.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</a:t>
            </a:r>
            <a:r>
              <a:rPr lang="tr-TR" dirty="0" smtClean="0"/>
              <a:t>Berrak YILDIRIM AKSAKAL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56766"/>
              </p:ext>
            </p:extLst>
          </p:nvPr>
        </p:nvGraphicFramePr>
        <p:xfrm>
          <a:off x="320842" y="417101"/>
          <a:ext cx="11630528" cy="6112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752">
                  <a:extLst>
                    <a:ext uri="{9D8B030D-6E8A-4147-A177-3AD203B41FA5}">
                      <a16:colId xmlns:a16="http://schemas.microsoft.com/office/drawing/2014/main" val="2190111753"/>
                    </a:ext>
                  </a:extLst>
                </a:gridCol>
                <a:gridCol w="830752">
                  <a:extLst>
                    <a:ext uri="{9D8B030D-6E8A-4147-A177-3AD203B41FA5}">
                      <a16:colId xmlns:a16="http://schemas.microsoft.com/office/drawing/2014/main" val="3272173224"/>
                    </a:ext>
                  </a:extLst>
                </a:gridCol>
                <a:gridCol w="1661504">
                  <a:extLst>
                    <a:ext uri="{9D8B030D-6E8A-4147-A177-3AD203B41FA5}">
                      <a16:colId xmlns:a16="http://schemas.microsoft.com/office/drawing/2014/main" val="1230252292"/>
                    </a:ext>
                  </a:extLst>
                </a:gridCol>
                <a:gridCol w="830752">
                  <a:extLst>
                    <a:ext uri="{9D8B030D-6E8A-4147-A177-3AD203B41FA5}">
                      <a16:colId xmlns:a16="http://schemas.microsoft.com/office/drawing/2014/main" val="3353635421"/>
                    </a:ext>
                  </a:extLst>
                </a:gridCol>
                <a:gridCol w="830752">
                  <a:extLst>
                    <a:ext uri="{9D8B030D-6E8A-4147-A177-3AD203B41FA5}">
                      <a16:colId xmlns:a16="http://schemas.microsoft.com/office/drawing/2014/main" val="1590948310"/>
                    </a:ext>
                  </a:extLst>
                </a:gridCol>
                <a:gridCol w="1661504">
                  <a:extLst>
                    <a:ext uri="{9D8B030D-6E8A-4147-A177-3AD203B41FA5}">
                      <a16:colId xmlns:a16="http://schemas.microsoft.com/office/drawing/2014/main" val="524781754"/>
                    </a:ext>
                  </a:extLst>
                </a:gridCol>
                <a:gridCol w="1661504">
                  <a:extLst>
                    <a:ext uri="{9D8B030D-6E8A-4147-A177-3AD203B41FA5}">
                      <a16:colId xmlns:a16="http://schemas.microsoft.com/office/drawing/2014/main" val="228626312"/>
                    </a:ext>
                  </a:extLst>
                </a:gridCol>
                <a:gridCol w="830752">
                  <a:extLst>
                    <a:ext uri="{9D8B030D-6E8A-4147-A177-3AD203B41FA5}">
                      <a16:colId xmlns:a16="http://schemas.microsoft.com/office/drawing/2014/main" val="3909833354"/>
                    </a:ext>
                  </a:extLst>
                </a:gridCol>
                <a:gridCol w="830752">
                  <a:extLst>
                    <a:ext uri="{9D8B030D-6E8A-4147-A177-3AD203B41FA5}">
                      <a16:colId xmlns:a16="http://schemas.microsoft.com/office/drawing/2014/main" val="3010745959"/>
                    </a:ext>
                  </a:extLst>
                </a:gridCol>
                <a:gridCol w="1661504">
                  <a:extLst>
                    <a:ext uri="{9D8B030D-6E8A-4147-A177-3AD203B41FA5}">
                      <a16:colId xmlns:a16="http://schemas.microsoft.com/office/drawing/2014/main" val="1434162256"/>
                    </a:ext>
                  </a:extLst>
                </a:gridCol>
              </a:tblGrid>
              <a:tr h="40746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DAĞILIMI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266944"/>
                  </a:ext>
                </a:extLst>
              </a:tr>
              <a:tr h="40746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 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BARAJLI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HAM NOTA GÖRE DAĞILIM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987177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YÜZDE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TOPLAM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NOT ARALIĞI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SAYI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YÜZDE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183441"/>
                  </a:ext>
                </a:extLst>
              </a:tr>
              <a:tr h="407469"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Üstü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150 KİŞİ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% </a:t>
                      </a:r>
                      <a:r>
                        <a:rPr lang="tr-TR" sz="2000" u="none" strike="noStrike" dirty="0">
                          <a:effectLst/>
                        </a:rPr>
                        <a:t>54,95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&gt;=90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0,37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144 KİŞİ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% </a:t>
                      </a:r>
                      <a:r>
                        <a:rPr lang="tr-TR" sz="2000" u="none" strike="noStrike" dirty="0">
                          <a:effectLst/>
                        </a:rPr>
                        <a:t>52,75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154975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&gt;=80-90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6,23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447887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51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18,69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&gt;=70-80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21,98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118879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&gt;=61,34-70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83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30,41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&gt;=63,77-70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24,18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808582"/>
                  </a:ext>
                </a:extLst>
              </a:tr>
              <a:tr h="4074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 </a:t>
                      </a:r>
                      <a:endParaRPr lang="tr-TR" sz="1000" b="1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 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61,34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ORTALAMA= 63,77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844033"/>
                  </a:ext>
                </a:extLst>
              </a:tr>
              <a:tr h="407469">
                <a:tc rowSpan="7"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Ortalama Altı Not Alan Öğrencilerin Dağılımı</a:t>
                      </a:r>
                      <a:endParaRPr lang="tr-TR" sz="20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7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&gt;=60-61,34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11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4,03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123 KİŞİ  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 </a:t>
                      </a:r>
                      <a:r>
                        <a:rPr lang="tr-TR" sz="2000" u="none" strike="noStrike" dirty="0">
                          <a:effectLst/>
                        </a:rPr>
                        <a:t>% 45,06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&gt;=60-63,77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14,29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129 KİŞİ     </a:t>
                      </a:r>
                      <a:endParaRPr lang="tr-TR" sz="20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tr-TR" sz="2000" u="none" strike="noStrike" dirty="0" smtClean="0">
                          <a:effectLst/>
                        </a:rPr>
                        <a:t>  % </a:t>
                      </a:r>
                      <a:r>
                        <a:rPr lang="tr-TR" sz="2000" u="none" strike="noStrike" dirty="0">
                          <a:effectLst/>
                        </a:rPr>
                        <a:t>47,26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285039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24,18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&gt;=50-60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21,25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784337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28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10,26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&gt;=40-50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28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10,26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535520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5,5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&gt;=30-40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378345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&gt;=20-30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5,5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&gt;=20-30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1,47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572824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&gt;=10-20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&gt;=10-20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856872"/>
                  </a:ext>
                </a:extLst>
              </a:tr>
              <a:tr h="407469"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&lt;10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0</a:t>
                      </a:r>
                      <a:endParaRPr lang="tr-TR" sz="20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0</a:t>
                      </a:r>
                      <a:endParaRPr lang="tr-TR" sz="20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789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54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125470"/>
              </p:ext>
            </p:extLst>
          </p:nvPr>
        </p:nvGraphicFramePr>
        <p:xfrm>
          <a:off x="208547" y="224450"/>
          <a:ext cx="11855117" cy="64508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697">
                  <a:extLst>
                    <a:ext uri="{9D8B030D-6E8A-4147-A177-3AD203B41FA5}">
                      <a16:colId xmlns:a16="http://schemas.microsoft.com/office/drawing/2014/main" val="1481639479"/>
                    </a:ext>
                  </a:extLst>
                </a:gridCol>
                <a:gridCol w="4569345">
                  <a:extLst>
                    <a:ext uri="{9D8B030D-6E8A-4147-A177-3AD203B41FA5}">
                      <a16:colId xmlns:a16="http://schemas.microsoft.com/office/drawing/2014/main" val="2160470058"/>
                    </a:ext>
                  </a:extLst>
                </a:gridCol>
                <a:gridCol w="1241280">
                  <a:extLst>
                    <a:ext uri="{9D8B030D-6E8A-4147-A177-3AD203B41FA5}">
                      <a16:colId xmlns:a16="http://schemas.microsoft.com/office/drawing/2014/main" val="1274660388"/>
                    </a:ext>
                  </a:extLst>
                </a:gridCol>
                <a:gridCol w="773551">
                  <a:extLst>
                    <a:ext uri="{9D8B030D-6E8A-4147-A177-3AD203B41FA5}">
                      <a16:colId xmlns:a16="http://schemas.microsoft.com/office/drawing/2014/main" val="3918003722"/>
                    </a:ext>
                  </a:extLst>
                </a:gridCol>
                <a:gridCol w="1619060">
                  <a:extLst>
                    <a:ext uri="{9D8B030D-6E8A-4147-A177-3AD203B41FA5}">
                      <a16:colId xmlns:a16="http://schemas.microsoft.com/office/drawing/2014/main" val="4243511076"/>
                    </a:ext>
                  </a:extLst>
                </a:gridCol>
                <a:gridCol w="1565092">
                  <a:extLst>
                    <a:ext uri="{9D8B030D-6E8A-4147-A177-3AD203B41FA5}">
                      <a16:colId xmlns:a16="http://schemas.microsoft.com/office/drawing/2014/main" val="2262965939"/>
                    </a:ext>
                  </a:extLst>
                </a:gridCol>
                <a:gridCol w="1565092">
                  <a:extLst>
                    <a:ext uri="{9D8B030D-6E8A-4147-A177-3AD203B41FA5}">
                      <a16:colId xmlns:a16="http://schemas.microsoft.com/office/drawing/2014/main" val="13915020"/>
                    </a:ext>
                  </a:extLst>
                </a:gridCol>
              </a:tblGrid>
              <a:tr h="26762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 DEĞERLENDİRİLMESİ (GENEL ORTALAMA)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88366"/>
                  </a:ext>
                </a:extLst>
              </a:tr>
              <a:tr h="26762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SINAVA GİREN ÖĞRENCİ SAYISI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273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İPTAL EDİLEN SORU TOPLAMI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0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074218"/>
                  </a:ext>
                </a:extLst>
              </a:tr>
              <a:tr h="7947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S.</a:t>
                      </a:r>
                      <a:br>
                        <a:rPr lang="tr-TR" sz="2000" b="1" u="none" strike="noStrike" dirty="0">
                          <a:effectLst/>
                        </a:rPr>
                      </a:br>
                      <a:r>
                        <a:rPr lang="tr-TR" sz="2000" b="1" u="none" strike="noStrike" dirty="0">
                          <a:effectLst/>
                        </a:rPr>
                        <a:t>NO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DERSLER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BAŞLAMA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NOSU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BİTİŞ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NOSU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SORULARIN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DERSLERE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BAŞARI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DURUMU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ORTALAMA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BAŞARI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DURUMU</a:t>
                      </a:r>
                      <a:br>
                        <a:rPr lang="tr-TR" sz="1800" b="1" u="none" strike="noStrike" dirty="0">
                          <a:effectLst/>
                        </a:rPr>
                      </a:br>
                      <a:r>
                        <a:rPr lang="tr-TR" sz="1800" b="1" u="none" strike="noStrike" dirty="0">
                          <a:effectLst/>
                        </a:rPr>
                        <a:t>( % 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297895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Halk Sağlığı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15,85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56,61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346877978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Tıbbi Biyokimya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0,39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19,45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875458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Parazitoloji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1,84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30,64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726756233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4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Çocuk Sağlığı ve Hastalıkları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2,03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67,79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716930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5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Tıbbi Patoloji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7,82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71,12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1249277935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6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İç Hastalıkları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58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5,15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64,34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10593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7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Radyoloji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0,46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23,01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4000124198"/>
                  </a:ext>
                </a:extLst>
              </a:tr>
              <a:tr h="4310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8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Enfeksiyon </a:t>
                      </a:r>
                      <a:r>
                        <a:rPr lang="tr-TR" sz="2000" b="1" u="none" strike="noStrike" dirty="0" err="1">
                          <a:effectLst/>
                        </a:rPr>
                        <a:t>Hast</a:t>
                      </a:r>
                      <a:r>
                        <a:rPr lang="tr-TR" sz="2000" b="1" u="none" strike="noStrike" dirty="0">
                          <a:effectLst/>
                        </a:rPr>
                        <a:t>. + Göğüs </a:t>
                      </a:r>
                      <a:r>
                        <a:rPr lang="tr-TR" sz="2000" b="1" u="none" strike="noStrike" dirty="0" smtClean="0">
                          <a:effectLst/>
                        </a:rPr>
                        <a:t>Cer </a:t>
                      </a:r>
                      <a:r>
                        <a:rPr lang="tr-TR" sz="2000" b="1" u="none" strike="noStrike" dirty="0">
                          <a:effectLst/>
                        </a:rPr>
                        <a:t>+ Nükleer </a:t>
                      </a:r>
                      <a:r>
                        <a:rPr lang="tr-TR" sz="2000" b="1" u="none" strike="noStrike" dirty="0" smtClean="0">
                          <a:effectLst/>
                        </a:rPr>
                        <a:t>Tıp</a:t>
                      </a: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1,88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62,63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91247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9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 smtClean="0">
                          <a:effectLst/>
                        </a:rPr>
                        <a:t>Tıbbi </a:t>
                      </a:r>
                      <a:r>
                        <a:rPr lang="tr-TR" sz="2000" b="1" u="none" strike="noStrike" dirty="0">
                          <a:effectLst/>
                        </a:rPr>
                        <a:t>Farmakoloji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1,94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64,54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738343201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10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Tıp Tarihi ve Etik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2,65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66,30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78103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11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Aile Hekimliği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77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2,46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35,09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1852059234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12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Genel Cerrahi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4,12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82,48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70970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13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Tıbbi Mikrobiyoloji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83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89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5,75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82,08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2269846867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14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2000" b="1" u="none" strike="noStrike" dirty="0">
                          <a:effectLst/>
                        </a:rPr>
                        <a:t> ve Tıbbi Bilişim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94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4,24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84,76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12522"/>
                  </a:ext>
                </a:extLst>
              </a:tr>
              <a:tr h="2969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15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b="1" u="none" strike="noStrike" dirty="0">
                          <a:effectLst/>
                        </a:rPr>
                        <a:t>Probleme Dayalı Öğrenim (PDÖ) Pratik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0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4,77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79,43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635117890"/>
                  </a:ext>
                </a:extLst>
              </a:tr>
              <a:tr h="296914">
                <a:tc gridSpan="4">
                  <a:txBody>
                    <a:bodyPr/>
                    <a:lstStyle/>
                    <a:p>
                      <a:pPr algn="r" fontAlgn="ctr"/>
                      <a:r>
                        <a:rPr lang="tr-TR" sz="2000" b="1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100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229" marR="4229" marT="4229" marB="0" anchor="ctr"/>
                </a:tc>
                <a:extLst>
                  <a:ext uri="{0D108BD9-81ED-4DB2-BD59-A6C34878D82A}">
                    <a16:rowId xmlns:a16="http://schemas.microsoft.com/office/drawing/2014/main" val="2677185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798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683557"/>
              </p:ext>
            </p:extLst>
          </p:nvPr>
        </p:nvGraphicFramePr>
        <p:xfrm>
          <a:off x="625641" y="160422"/>
          <a:ext cx="11069056" cy="6338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3632">
                  <a:extLst>
                    <a:ext uri="{9D8B030D-6E8A-4147-A177-3AD203B41FA5}">
                      <a16:colId xmlns:a16="http://schemas.microsoft.com/office/drawing/2014/main" val="1250330108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1983534337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3533753196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2310832987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3529666132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2520161580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3692884662"/>
                    </a:ext>
                  </a:extLst>
                </a:gridCol>
                <a:gridCol w="1383632">
                  <a:extLst>
                    <a:ext uri="{9D8B030D-6E8A-4147-A177-3AD203B41FA5}">
                      <a16:colId xmlns:a16="http://schemas.microsoft.com/office/drawing/2014/main" val="1750390524"/>
                    </a:ext>
                  </a:extLst>
                </a:gridCol>
              </a:tblGrid>
              <a:tr h="24704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BARAJA TAKILAN ÖĞRENCİ SAYISI (DERS GRUPLARINA GÖRE)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1381"/>
                  </a:ext>
                </a:extLst>
              </a:tr>
              <a:tr h="741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Halk Sağlığı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Parazitoloji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84094"/>
                  </a:ext>
                </a:extLst>
              </a:tr>
              <a:tr h="4940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436344"/>
                  </a:ext>
                </a:extLst>
              </a:tr>
              <a:tr h="2470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28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6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11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8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21355817"/>
                  </a:ext>
                </a:extLst>
              </a:tr>
              <a:tr h="4940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5202637"/>
                  </a:ext>
                </a:extLst>
              </a:tr>
              <a:tr h="741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36                          % 13,19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111                          % 40,66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151                          % 55,32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60                          % 21,98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26                          % 9,53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44                          % 16,12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89                          % 32,61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8852083"/>
                  </a:ext>
                </a:extLst>
              </a:tr>
              <a:tr h="108765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SINAV-DERS ADI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Enfeksiyon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 + </a:t>
                      </a:r>
                      <a:r>
                        <a:rPr lang="tr-TR" sz="1800" b="1" u="none" strike="noStrike" dirty="0" smtClean="0">
                          <a:effectLst/>
                        </a:rPr>
                        <a:t>G. </a:t>
                      </a:r>
                      <a:r>
                        <a:rPr lang="tr-TR" sz="1800" b="1" u="none" strike="noStrike" dirty="0">
                          <a:effectLst/>
                        </a:rPr>
                        <a:t>Cerrahi + Nükleer Tıp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Tıp Tarihi ve Etik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Aile Hekimliği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Genel Cerrahi 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Mikrobiyoloji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1800" b="1" u="none" strike="noStrike" dirty="0">
                          <a:effectLst/>
                        </a:rPr>
                        <a:t> ve Tıbbi Bilişim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87142"/>
                  </a:ext>
                </a:extLst>
              </a:tr>
              <a:tr h="4940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Uygulama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Teorik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961312"/>
                  </a:ext>
                </a:extLst>
              </a:tr>
              <a:tr h="24704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Not Değeri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4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5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38642058"/>
                  </a:ext>
                </a:extLst>
              </a:tr>
              <a:tr h="49409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Değerlendirme Türü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Soru</a:t>
                      </a:r>
                      <a:endParaRPr lang="tr-TR" sz="1800" b="0" i="0" u="none" strike="noStrike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Soru</a:t>
                      </a:r>
                      <a:endParaRPr lang="tr-TR" sz="1800" b="0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46612958"/>
                  </a:ext>
                </a:extLst>
              </a:tr>
              <a:tr h="7411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Öğrenci Sayısı         (%)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65                          % 23,81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68                          % 24,91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28                          % 10,26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100                          % 36,64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1                          % 0,37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2                          % 0,73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5                          % 1,83</a:t>
                      </a:r>
                      <a:endParaRPr lang="tr-TR" sz="1800" b="1" i="0" u="none" strike="noStrike" dirty="0">
                        <a:effectLst/>
                        <a:latin typeface="Arial Tur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016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78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17235464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97,81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59.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93,05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17235464"/>
                  </p:ext>
                </p:extLst>
              </p:nvPr>
            </p:nvGraphicFramePr>
            <p:xfrm>
              <a:off x="1159099" y="1674254"/>
              <a:ext cx="10423302" cy="281605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12139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5091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17775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68249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78.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6775" t="-93252" r="-137221" b="-1073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267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97,81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59. </a:t>
                          </a: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096" t="-199367" r="-53257" b="-107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254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</a:t>
                          </a:r>
                          <a:r>
                            <a:rPr lang="tr-TR" sz="2400" b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93,05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/>
              <a:t>78- Hücre </a:t>
            </a:r>
            <a:r>
              <a:rPr lang="tr-TR" dirty="0"/>
              <a:t>dışı sıvı </a:t>
            </a:r>
            <a:r>
              <a:rPr lang="tr-TR" dirty="0" err="1"/>
              <a:t>kompartmanının</a:t>
            </a:r>
            <a:r>
              <a:rPr lang="tr-TR" dirty="0"/>
              <a:t> </a:t>
            </a:r>
            <a:r>
              <a:rPr lang="tr-TR" dirty="0" err="1"/>
              <a:t>osmolaritesi</a:t>
            </a:r>
            <a:r>
              <a:rPr lang="tr-TR" dirty="0"/>
              <a:t> aşağıdakilerin hangisinin konsantrasyonu ile ilişkilidir?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smtClean="0"/>
              <a:t>Bikarbonat (2)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b)    Klor </a:t>
            </a:r>
            <a:r>
              <a:rPr lang="tr-TR" dirty="0" smtClean="0"/>
              <a:t>iyonu (4)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Fosfat </a:t>
            </a:r>
            <a:r>
              <a:rPr lang="tr-TR" dirty="0" smtClean="0"/>
              <a:t>radikalleri (0)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</a:t>
            </a:r>
            <a:r>
              <a:rPr lang="tr-TR" b="1" dirty="0"/>
              <a:t> Sodyum </a:t>
            </a:r>
            <a:r>
              <a:rPr lang="tr-TR" b="1" dirty="0" smtClean="0"/>
              <a:t>iyonu (267)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Sülfat </a:t>
            </a:r>
            <a:r>
              <a:rPr lang="tr-TR" dirty="0" smtClean="0"/>
              <a:t>Radikalleri (0)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85633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tr-TR" dirty="0" smtClean="0"/>
              <a:t>59- Aşağıdaki </a:t>
            </a:r>
            <a:r>
              <a:rPr lang="tr-TR" dirty="0"/>
              <a:t>sınıflamalardan hangisi koledok kistlerinin tanımlanmasında kullanılmaktadır?</a:t>
            </a:r>
            <a:br>
              <a:rPr lang="tr-TR" dirty="0"/>
            </a:br>
            <a:r>
              <a:rPr lang="tr-TR" dirty="0"/>
              <a:t>a)    </a:t>
            </a:r>
            <a:r>
              <a:rPr lang="tr-TR" dirty="0" err="1"/>
              <a:t>Bismuth</a:t>
            </a:r>
            <a:r>
              <a:rPr lang="tr-TR" dirty="0"/>
              <a:t> </a:t>
            </a:r>
            <a:r>
              <a:rPr lang="tr-TR" dirty="0" smtClean="0"/>
              <a:t>Sınıflaması 178</a:t>
            </a:r>
          </a:p>
          <a:p>
            <a:pPr marL="0" lvl="0" indent="0">
              <a:buNone/>
            </a:pPr>
            <a:r>
              <a:rPr lang="tr-TR" dirty="0" smtClean="0"/>
              <a:t>b</a:t>
            </a:r>
            <a:r>
              <a:rPr lang="tr-TR" dirty="0"/>
              <a:t>)    </a:t>
            </a:r>
            <a:r>
              <a:rPr lang="tr-TR" dirty="0" err="1"/>
              <a:t>Bosniak</a:t>
            </a:r>
            <a:r>
              <a:rPr lang="tr-TR" dirty="0"/>
              <a:t> </a:t>
            </a:r>
            <a:r>
              <a:rPr lang="tr-TR" dirty="0" smtClean="0"/>
              <a:t>Sınıflaması  21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c)    </a:t>
            </a:r>
            <a:r>
              <a:rPr lang="tr-TR" b="1" dirty="0" err="1"/>
              <a:t>Todani</a:t>
            </a:r>
            <a:r>
              <a:rPr lang="tr-TR" b="1" dirty="0"/>
              <a:t> </a:t>
            </a:r>
            <a:r>
              <a:rPr lang="tr-TR" b="1" dirty="0" smtClean="0"/>
              <a:t>Sınıflaması   </a:t>
            </a:r>
            <a:r>
              <a:rPr lang="tr-TR" dirty="0" smtClean="0"/>
              <a:t>19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d)    </a:t>
            </a:r>
            <a:r>
              <a:rPr lang="tr-TR" dirty="0" err="1"/>
              <a:t>Fazekas</a:t>
            </a:r>
            <a:r>
              <a:rPr lang="tr-TR" dirty="0"/>
              <a:t> </a:t>
            </a:r>
            <a:r>
              <a:rPr lang="tr-TR" dirty="0" smtClean="0"/>
              <a:t>Sınıflaması   11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e)    </a:t>
            </a:r>
            <a:r>
              <a:rPr lang="tr-TR" dirty="0" err="1"/>
              <a:t>Garden</a:t>
            </a:r>
            <a:r>
              <a:rPr lang="tr-TR" dirty="0"/>
              <a:t> Sınıflaması </a:t>
            </a:r>
            <a:r>
              <a:rPr lang="tr-TR" dirty="0" smtClean="0"/>
              <a:t>   43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8076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035332"/>
              </p:ext>
            </p:extLst>
          </p:nvPr>
        </p:nvGraphicFramePr>
        <p:xfrm>
          <a:off x="336884" y="449179"/>
          <a:ext cx="11261558" cy="6165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334">
                  <a:extLst>
                    <a:ext uri="{9D8B030D-6E8A-4147-A177-3AD203B41FA5}">
                      <a16:colId xmlns:a16="http://schemas.microsoft.com/office/drawing/2014/main" val="1023045573"/>
                    </a:ext>
                  </a:extLst>
                </a:gridCol>
                <a:gridCol w="2047556">
                  <a:extLst>
                    <a:ext uri="{9D8B030D-6E8A-4147-A177-3AD203B41FA5}">
                      <a16:colId xmlns:a16="http://schemas.microsoft.com/office/drawing/2014/main" val="1545760872"/>
                    </a:ext>
                  </a:extLst>
                </a:gridCol>
                <a:gridCol w="2047556">
                  <a:extLst>
                    <a:ext uri="{9D8B030D-6E8A-4147-A177-3AD203B41FA5}">
                      <a16:colId xmlns:a16="http://schemas.microsoft.com/office/drawing/2014/main" val="3903191826"/>
                    </a:ext>
                  </a:extLst>
                </a:gridCol>
                <a:gridCol w="2047556">
                  <a:extLst>
                    <a:ext uri="{9D8B030D-6E8A-4147-A177-3AD203B41FA5}">
                      <a16:colId xmlns:a16="http://schemas.microsoft.com/office/drawing/2014/main" val="2176374753"/>
                    </a:ext>
                  </a:extLst>
                </a:gridCol>
                <a:gridCol w="2047556">
                  <a:extLst>
                    <a:ext uri="{9D8B030D-6E8A-4147-A177-3AD203B41FA5}">
                      <a16:colId xmlns:a16="http://schemas.microsoft.com/office/drawing/2014/main" val="2165896582"/>
                    </a:ext>
                  </a:extLst>
                </a:gridCol>
              </a:tblGrid>
              <a:tr h="35104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2000" b="1" u="none" strike="noStrike" dirty="0">
                          <a:effectLst/>
                        </a:rPr>
                        <a:t>DERS BAZINDA EN FAZLA DOĞRU VE YANLIŞ CEVAPLANAN SORULAR 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698249"/>
                  </a:ext>
                </a:extLst>
              </a:tr>
              <a:tr h="3510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DOĞRU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YANLIŞ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621567"/>
                  </a:ext>
                </a:extLst>
              </a:tr>
              <a:tr h="3510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 NO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>
                          <a:effectLst/>
                        </a:rPr>
                        <a:t>SORU NO</a:t>
                      </a:r>
                      <a:endParaRPr lang="tr-TR" sz="2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</a:rPr>
                        <a:t>KİŞİ SAYI / %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40968161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Halk Sağlığı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262 (%95,98)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231 (%84,62)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4797588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123 (%45,06)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201 (%73,63)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23800870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Parazitoloji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214 (%78,39)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233 (%85,35)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5013052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246 (%90,11)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150 (%54,95)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6061824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238 (%87,18)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124 (%45,43)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5832531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262 (%95,98)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156 (%57,15)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1979261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178 (%65,21)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59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254 (%93,05)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07362967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Enfeksiyon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 + Göğüs Cerrahi + Nükleer Tıp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227 (%83,16)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187 (%68,5)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3328020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66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243 (%89,02)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175 (%64,11)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66654907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Tıp Tarihi ve Etik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248 (%90,85)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68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154 (%56,42)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4729178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Aile Hekimliği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192 (%70,33)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75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230 (%84,25)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9904542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Genel Cerrahi 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267 (%97,81)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79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182 (%66,67)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42697910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Mikrobiyoloji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262 (%95,97)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83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100 (%36,63)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5025433"/>
                  </a:ext>
                </a:extLst>
              </a:tr>
              <a:tr h="35103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 err="1">
                          <a:effectLst/>
                        </a:rPr>
                        <a:t>Biyoistatistik</a:t>
                      </a:r>
                      <a:r>
                        <a:rPr lang="tr-TR" sz="1800" b="1" u="none" strike="noStrike" dirty="0">
                          <a:effectLst/>
                        </a:rPr>
                        <a:t> ve Tıbbi Bilişim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259 (%94,87)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58 (%21,25)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826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986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251203"/>
              </p:ext>
            </p:extLst>
          </p:nvPr>
        </p:nvGraphicFramePr>
        <p:xfrm>
          <a:off x="465223" y="1417636"/>
          <a:ext cx="11309681" cy="4967121"/>
        </p:xfrm>
        <a:graphic>
          <a:graphicData uri="http://schemas.openxmlformats.org/drawingml/2006/table">
            <a:tbl>
              <a:tblPr/>
              <a:tblGrid>
                <a:gridCol w="3491579">
                  <a:extLst>
                    <a:ext uri="{9D8B030D-6E8A-4147-A177-3AD203B41FA5}">
                      <a16:colId xmlns:a16="http://schemas.microsoft.com/office/drawing/2014/main" val="1420682005"/>
                    </a:ext>
                  </a:extLst>
                </a:gridCol>
                <a:gridCol w="1575006">
                  <a:extLst>
                    <a:ext uri="{9D8B030D-6E8A-4147-A177-3AD203B41FA5}">
                      <a16:colId xmlns:a16="http://schemas.microsoft.com/office/drawing/2014/main" val="715673691"/>
                    </a:ext>
                  </a:extLst>
                </a:gridCol>
                <a:gridCol w="901076">
                  <a:extLst>
                    <a:ext uri="{9D8B030D-6E8A-4147-A177-3AD203B41FA5}">
                      <a16:colId xmlns:a16="http://schemas.microsoft.com/office/drawing/2014/main" val="3049439384"/>
                    </a:ext>
                  </a:extLst>
                </a:gridCol>
                <a:gridCol w="1499385">
                  <a:extLst>
                    <a:ext uri="{9D8B030D-6E8A-4147-A177-3AD203B41FA5}">
                      <a16:colId xmlns:a16="http://schemas.microsoft.com/office/drawing/2014/main" val="3402854106"/>
                    </a:ext>
                  </a:extLst>
                </a:gridCol>
                <a:gridCol w="958287">
                  <a:extLst>
                    <a:ext uri="{9D8B030D-6E8A-4147-A177-3AD203B41FA5}">
                      <a16:colId xmlns:a16="http://schemas.microsoft.com/office/drawing/2014/main" val="1392289507"/>
                    </a:ext>
                  </a:extLst>
                </a:gridCol>
                <a:gridCol w="1135760">
                  <a:extLst>
                    <a:ext uri="{9D8B030D-6E8A-4147-A177-3AD203B41FA5}">
                      <a16:colId xmlns:a16="http://schemas.microsoft.com/office/drawing/2014/main" val="3089657126"/>
                    </a:ext>
                  </a:extLst>
                </a:gridCol>
                <a:gridCol w="306414">
                  <a:extLst>
                    <a:ext uri="{9D8B030D-6E8A-4147-A177-3AD203B41FA5}">
                      <a16:colId xmlns:a16="http://schemas.microsoft.com/office/drawing/2014/main" val="3652173627"/>
                    </a:ext>
                  </a:extLst>
                </a:gridCol>
                <a:gridCol w="1442174">
                  <a:extLst>
                    <a:ext uri="{9D8B030D-6E8A-4147-A177-3AD203B41FA5}">
                      <a16:colId xmlns:a16="http://schemas.microsoft.com/office/drawing/2014/main" val="3255830872"/>
                    </a:ext>
                  </a:extLst>
                </a:gridCol>
              </a:tblGrid>
              <a:tr h="79285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Cronbach's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Alpha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Reliability</a:t>
                      </a:r>
                      <a:r>
                        <a:rPr lang="tr-T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tr-TR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Calculator</a:t>
                      </a:r>
                      <a:endParaRPr lang="tr-T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880491"/>
                  </a:ext>
                </a:extLst>
              </a:tr>
              <a:tr h="792858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Split-Half (odd-even) Correlation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created by Del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Siegle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(del.siegle@uconn.edu) for EPSY 5601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716559"/>
                  </a:ext>
                </a:extLst>
              </a:tr>
              <a:tr h="6762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Spearman-Brown Prophecy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173243"/>
                  </a:ext>
                </a:extLst>
              </a:tr>
              <a:tr h="6762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Mean for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8682980"/>
                  </a:ext>
                </a:extLst>
              </a:tr>
              <a:tr h="6762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Deviation for Test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86056"/>
                  </a:ext>
                </a:extLst>
              </a:tr>
              <a:tr h="6762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987126"/>
                  </a:ext>
                </a:extLst>
              </a:tr>
              <a:tr h="676281">
                <a:tc>
                  <a:txBody>
                    <a:bodyPr/>
                    <a:lstStyle/>
                    <a:p>
                      <a:pPr algn="l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542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487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848670"/>
              </p:ext>
            </p:extLst>
          </p:nvPr>
        </p:nvGraphicFramePr>
        <p:xfrm>
          <a:off x="609600" y="1828797"/>
          <a:ext cx="10633656" cy="4655408"/>
        </p:xfrm>
        <a:graphic>
          <a:graphicData uri="http://schemas.openxmlformats.org/drawingml/2006/table">
            <a:tbl>
              <a:tblPr firstRow="1" firstCol="1" bandRow="1"/>
              <a:tblGrid>
                <a:gridCol w="53395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6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8847">
                <a:tc>
                  <a:txBody>
                    <a:bodyPr/>
                    <a:lstStyle/>
                    <a:p>
                      <a:pPr algn="l"/>
                      <a:endParaRPr lang="tr-TR" sz="2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tr-TR" sz="24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62,30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439531"/>
                  </a:ext>
                </a:extLst>
              </a:tr>
              <a:tr h="5491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61,02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940075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69,59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64,48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(IV. + V.)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(IV. + V.)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68,6 + 81.8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 /  ÇOK KOLAY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366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(IV. + VI.)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69,8 + 85,1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 /  ÇOK KOLAY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4146816"/>
              </p:ext>
            </p:extLst>
          </p:nvPr>
        </p:nvGraphicFramePr>
        <p:xfrm>
          <a:off x="304798" y="417094"/>
          <a:ext cx="11389896" cy="6189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7474">
                  <a:extLst>
                    <a:ext uri="{9D8B030D-6E8A-4147-A177-3AD203B41FA5}">
                      <a16:colId xmlns:a16="http://schemas.microsoft.com/office/drawing/2014/main" val="3932819755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1952237276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1720395799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2158781476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3012338265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2011088239"/>
                    </a:ext>
                  </a:extLst>
                </a:gridCol>
                <a:gridCol w="1423737">
                  <a:extLst>
                    <a:ext uri="{9D8B030D-6E8A-4147-A177-3AD203B41FA5}">
                      <a16:colId xmlns:a16="http://schemas.microsoft.com/office/drawing/2014/main" val="1865406765"/>
                    </a:ext>
                  </a:extLst>
                </a:gridCol>
              </a:tblGrid>
              <a:tr h="49344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2400" b="1" u="none" strike="noStrike" dirty="0">
                          <a:effectLst/>
                        </a:rPr>
                        <a:t>SINAV AYIRT EDİCİLİK İNDEKSİ 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44259"/>
                  </a:ext>
                </a:extLst>
              </a:tr>
              <a:tr h="97634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Sorunun Niteliği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(Ayırt Edicilik)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Sayı</a:t>
                      </a:r>
                      <a:br>
                        <a:rPr lang="tr-TR" sz="2400" b="1" u="none" strike="noStrike">
                          <a:effectLst/>
                        </a:rPr>
                      </a:br>
                      <a:r>
                        <a:rPr lang="tr-TR" sz="2400" b="1" u="none" strike="noStrike">
                          <a:effectLst/>
                        </a:rPr>
                        <a:t>(%)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Çok Kolay</a:t>
                      </a:r>
                      <a:br>
                        <a:rPr lang="tr-TR" sz="2400" b="1" u="none" strike="noStrike">
                          <a:effectLst/>
                        </a:rPr>
                      </a:br>
                      <a:r>
                        <a:rPr lang="tr-TR" sz="2400" b="1" u="none" strike="noStrike">
                          <a:effectLst/>
                        </a:rPr>
                        <a:t>(%)</a:t>
                      </a:r>
                      <a:endParaRPr lang="tr-TR" sz="24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Kolay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 Güçlükte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Çok Zor</a:t>
                      </a:r>
                      <a:br>
                        <a:rPr lang="tr-TR" sz="2400" b="1" u="none" strike="noStrike" dirty="0">
                          <a:effectLst/>
                        </a:rPr>
                      </a:br>
                      <a:r>
                        <a:rPr lang="tr-TR" sz="2400" b="1" u="none" strike="noStrike" dirty="0">
                          <a:effectLst/>
                        </a:rPr>
                        <a:t>(%)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56960"/>
                  </a:ext>
                </a:extLst>
              </a:tr>
              <a:tr h="7519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</a:t>
                      </a:r>
                      <a:br>
                        <a:rPr lang="tr-TR" sz="2000" u="none" strike="noStrike" dirty="0">
                          <a:effectLst/>
                        </a:rPr>
                      </a:br>
                      <a:r>
                        <a:rPr lang="tr-TR" sz="2000" u="none" strike="noStrike" dirty="0">
                          <a:effectLst/>
                        </a:rPr>
                        <a:t>edebilen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                    % 20,22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10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4508427"/>
                  </a:ext>
                </a:extLst>
              </a:tr>
              <a:tr h="97634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tam ayırt edemeyen (Gözden geçirilmeli)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22                        % 23,41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9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27606293"/>
                  </a:ext>
                </a:extLst>
              </a:tr>
              <a:tr h="976342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edemeyen (Düzeltilmeli, geliştirilmeli)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19                        % 20,22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11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 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1898157"/>
                  </a:ext>
                </a:extLst>
              </a:tr>
              <a:tr h="1142285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Bilenle bilmeyeni ayırt edemeyen (Mutlaka testten çıkarılması gereken)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34                        % 36,18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18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>
                          <a:effectLst/>
                        </a:rPr>
                        <a:t>4</a:t>
                      </a:r>
                      <a:endParaRPr lang="tr-TR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74917669"/>
                  </a:ext>
                </a:extLst>
              </a:tr>
              <a:tr h="751916">
                <a:tc>
                  <a:txBody>
                    <a:bodyPr/>
                    <a:lstStyle/>
                    <a:p>
                      <a:pPr algn="l" fontAlgn="ctr"/>
                      <a:r>
                        <a:rPr lang="tr-TR" sz="2000" u="none" strike="noStrike" dirty="0">
                          <a:effectLst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94                        % 100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24                        % 25,54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34                        % 36,18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18                        % 19,15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14                        % 14,9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u="none" strike="noStrike" dirty="0">
                          <a:effectLst/>
                        </a:rPr>
                        <a:t>4                        % 4,26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576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1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u="sng" dirty="0"/>
              <a:t>III. DERS KURULU: GASTROİNTESTİNAL </a:t>
            </a:r>
            <a:r>
              <a:rPr lang="tr-TR" b="1" u="sng" dirty="0" smtClean="0"/>
              <a:t>SİSTEM, HALK </a:t>
            </a:r>
            <a:r>
              <a:rPr lang="tr-TR" b="1" u="sng" dirty="0"/>
              <a:t>SAĞLIĞI VE AİLE HEKİMLİĞİ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 smtClean="0"/>
              <a:t>04 </a:t>
            </a:r>
            <a:r>
              <a:rPr lang="tr-TR" b="1" dirty="0"/>
              <a:t>Kasım </a:t>
            </a:r>
            <a:r>
              <a:rPr lang="tr-TR" b="1" dirty="0" smtClean="0"/>
              <a:t>2024 </a:t>
            </a:r>
            <a:r>
              <a:rPr lang="tr-TR" b="1" dirty="0"/>
              <a:t>– </a:t>
            </a:r>
            <a:r>
              <a:rPr lang="tr-TR" b="1" dirty="0" smtClean="0"/>
              <a:t>03 Ocak 2025</a:t>
            </a:r>
            <a:r>
              <a:rPr lang="tr-TR" dirty="0"/>
              <a:t>	: 8 Hafta</a:t>
            </a:r>
          </a:p>
          <a:p>
            <a:r>
              <a:rPr lang="tr-TR" b="1" dirty="0"/>
              <a:t>Kurul Toplam Ders Saati	           </a:t>
            </a:r>
            <a:r>
              <a:rPr lang="tr-TR" dirty="0"/>
              <a:t>:</a:t>
            </a:r>
            <a:r>
              <a:rPr lang="tr-TR" b="1" dirty="0"/>
              <a:t> </a:t>
            </a:r>
            <a:r>
              <a:rPr lang="tr-TR" dirty="0" smtClean="0"/>
              <a:t>191 (175-16) + 24 </a:t>
            </a:r>
            <a:endParaRPr lang="tr-TR" dirty="0"/>
          </a:p>
          <a:p>
            <a:r>
              <a:rPr lang="tr-TR" b="1" dirty="0"/>
              <a:t>Teorik Sınav</a:t>
            </a:r>
            <a:r>
              <a:rPr lang="tr-TR" dirty="0"/>
              <a:t>				: </a:t>
            </a:r>
            <a:r>
              <a:rPr lang="tr-TR" dirty="0" smtClean="0"/>
              <a:t>3 Ocak 2025</a:t>
            </a:r>
          </a:p>
          <a:p>
            <a:r>
              <a:rPr lang="tr-TR" b="1" dirty="0" smtClean="0"/>
              <a:t>PDÖ CORE Sınavı</a:t>
            </a:r>
            <a:r>
              <a:rPr lang="tr-TR" dirty="0" smtClean="0"/>
              <a:t>                                   : 30 Aralık 2024</a:t>
            </a:r>
            <a:endParaRPr lang="tr-TR" dirty="0"/>
          </a:p>
          <a:p>
            <a:r>
              <a:rPr lang="tr-TR" b="1" dirty="0"/>
              <a:t>Ders Kurulu Başkanı			</a:t>
            </a:r>
            <a:r>
              <a:rPr lang="tr-TR" dirty="0"/>
              <a:t>: Prof. Dr. Edibe PİRİNÇCİ</a:t>
            </a:r>
          </a:p>
          <a:p>
            <a:r>
              <a:rPr lang="tr-TR" b="1" dirty="0"/>
              <a:t>Ders Kurulu Başkan Yardımcısı	</a:t>
            </a:r>
            <a:r>
              <a:rPr lang="tr-TR" dirty="0"/>
              <a:t>: </a:t>
            </a:r>
            <a:r>
              <a:rPr lang="tr-TR" dirty="0" smtClean="0"/>
              <a:t>Doç. </a:t>
            </a:r>
            <a:r>
              <a:rPr lang="tr-TR" dirty="0"/>
              <a:t>Dr. </a:t>
            </a:r>
            <a:r>
              <a:rPr lang="tr-TR" dirty="0" smtClean="0"/>
              <a:t>Burkay YAKAR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55992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26362"/>
              </p:ext>
            </p:extLst>
          </p:nvPr>
        </p:nvGraphicFramePr>
        <p:xfrm>
          <a:off x="212738" y="861433"/>
          <a:ext cx="11731573" cy="5720969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(20242025)</a:t>
                      </a:r>
                      <a:endParaRPr lang="tr-TR" sz="18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(n=53)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60,3</a:t>
                      </a:r>
                      <a:endParaRPr lang="tr-TR" sz="24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702555"/>
              </p:ext>
            </p:extLst>
          </p:nvPr>
        </p:nvGraphicFramePr>
        <p:xfrm>
          <a:off x="223248" y="977046"/>
          <a:ext cx="11731573" cy="4567624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592048"/>
              </p:ext>
            </p:extLst>
          </p:nvPr>
        </p:nvGraphicFramePr>
        <p:xfrm>
          <a:off x="140717" y="1030014"/>
          <a:ext cx="11725461" cy="5090160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25,7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1603009"/>
              </p:ext>
            </p:extLst>
          </p:nvPr>
        </p:nvGraphicFramePr>
        <p:xfrm>
          <a:off x="222921" y="1030014"/>
          <a:ext cx="11821935" cy="5074920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39059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39043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093943"/>
              </p:ext>
            </p:extLst>
          </p:nvPr>
        </p:nvGraphicFramePr>
        <p:xfrm>
          <a:off x="212384" y="1121198"/>
          <a:ext cx="11836524" cy="4587240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89185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756745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</a:t>
                      </a:r>
                      <a:r>
                        <a:rPr lang="tr-T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2024 2025)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n=53)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tr-TR" sz="24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83368"/>
            <a:ext cx="10972800" cy="5299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6161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08DC0-3D82-A48F-996D-1FF6D590B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80015F-1F5E-9708-6C15-55691EF3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</a:t>
            </a:r>
            <a:r>
              <a:rPr lang="tr-TR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OLUMSUZ </a:t>
            </a:r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GÖRÜŞLERİ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9C95B-1328-FAC7-DA66-85767C604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2"/>
          </a:xfrm>
        </p:spPr>
        <p:txBody>
          <a:bodyPr>
            <a:normAutofit/>
          </a:bodyPr>
          <a:lstStyle/>
          <a:p>
            <a:pPr lvl="0"/>
            <a:endParaRPr lang="tr-TR" dirty="0"/>
          </a:p>
          <a:p>
            <a:r>
              <a:rPr lang="tr-TR" dirty="0"/>
              <a:t>*</a:t>
            </a:r>
            <a:r>
              <a:rPr lang="tr-TR" dirty="0">
                <a:solidFill>
                  <a:srgbClr val="FF0000"/>
                </a:solidFill>
              </a:rPr>
              <a:t>Olumlu Ve Olumsuz Öğrenci Geri Bildirimleri Kurul Değerlendirme Toplantısında Gündeme Getirilerek Değerlendirilmiştir.</a:t>
            </a:r>
          </a:p>
          <a:p>
            <a:pPr lvl="0"/>
            <a:endParaRPr lang="tr-TR" dirty="0"/>
          </a:p>
          <a:p>
            <a:pPr lvl="0"/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758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/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21108"/>
              </p:ext>
            </p:extLst>
          </p:nvPr>
        </p:nvGraphicFramePr>
        <p:xfrm>
          <a:off x="936433" y="583891"/>
          <a:ext cx="10080434" cy="5925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4675">
                  <a:extLst>
                    <a:ext uri="{9D8B030D-6E8A-4147-A177-3AD203B41FA5}">
                      <a16:colId xmlns:a16="http://schemas.microsoft.com/office/drawing/2014/main" val="928179052"/>
                    </a:ext>
                  </a:extLst>
                </a:gridCol>
                <a:gridCol w="1781890">
                  <a:extLst>
                    <a:ext uri="{9D8B030D-6E8A-4147-A177-3AD203B41FA5}">
                      <a16:colId xmlns:a16="http://schemas.microsoft.com/office/drawing/2014/main" val="1101668881"/>
                    </a:ext>
                  </a:extLst>
                </a:gridCol>
                <a:gridCol w="2522849">
                  <a:extLst>
                    <a:ext uri="{9D8B030D-6E8A-4147-A177-3AD203B41FA5}">
                      <a16:colId xmlns:a16="http://schemas.microsoft.com/office/drawing/2014/main" val="1682310858"/>
                    </a:ext>
                  </a:extLst>
                </a:gridCol>
                <a:gridCol w="1311020">
                  <a:extLst>
                    <a:ext uri="{9D8B030D-6E8A-4147-A177-3AD203B41FA5}">
                      <a16:colId xmlns:a16="http://schemas.microsoft.com/office/drawing/2014/main" val="3768937888"/>
                    </a:ext>
                  </a:extLst>
                </a:gridCol>
              </a:tblGrid>
              <a:tr h="6226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Hafta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Saat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000" dirty="0">
                          <a:effectLst/>
                        </a:rPr>
                        <a:t>Saat/Gün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4224646"/>
                  </a:ext>
                </a:extLst>
              </a:tr>
              <a:tr h="7938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2024-2025 III. DERS KURULU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( PDÖ 1 </a:t>
                      </a:r>
                      <a:r>
                        <a:rPr lang="tr-TR" sz="24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hf</a:t>
                      </a: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191 </a:t>
                      </a:r>
                      <a:r>
                        <a:rPr lang="tr-TR" sz="2400" dirty="0" smtClean="0">
                          <a:effectLst/>
                        </a:rPr>
                        <a:t> (4 TDP,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</a:rPr>
                        <a:t>4 TDAÇ)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6619600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2023-2024 III. DERS KURULU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192 (5 TDP,4 TDAÇ)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4,8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7519757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2022-2023 III.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9 (PDÖ 1hf)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186 (174+12PDÖ)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4,1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4428160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2021-2022 III.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4468248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2020-2021 IV. ve V. DERS KURULU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187 (95+92)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9393275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2019-2020 IV. ve V.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184 (93+91)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5,3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35039498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2018-2019 IV. ve VI. DERS KURULU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192 (101+91)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4410958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2017-2018 IV. ve VI.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189 (100+89)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0364118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2016-2017 IV. ve VI. 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189 (100+89)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3989937"/>
                  </a:ext>
                </a:extLst>
              </a:tr>
              <a:tr h="495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1800" dirty="0">
                          <a:effectLst/>
                        </a:rPr>
                        <a:t>2015-2016 IV. ve VI. DERS KURULU* 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4+3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194 (105+89)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5,5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1902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979972"/>
              </p:ext>
            </p:extLst>
          </p:nvPr>
        </p:nvGraphicFramePr>
        <p:xfrm>
          <a:off x="838200" y="2047462"/>
          <a:ext cx="10750826" cy="3120888"/>
        </p:xfrm>
        <a:graphic>
          <a:graphicData uri="http://schemas.openxmlformats.org/drawingml/2006/table">
            <a:tbl>
              <a:tblPr bandRow="1"/>
              <a:tblGrid>
                <a:gridCol w="7113104">
                  <a:extLst>
                    <a:ext uri="{9D8B030D-6E8A-4147-A177-3AD203B41FA5}">
                      <a16:colId xmlns:a16="http://schemas.microsoft.com/office/drawing/2014/main" val="3652040881"/>
                    </a:ext>
                  </a:extLst>
                </a:gridCol>
                <a:gridCol w="3637722">
                  <a:extLst>
                    <a:ext uri="{9D8B030D-6E8A-4147-A177-3AD203B41FA5}">
                      <a16:colId xmlns:a16="http://schemas.microsoft.com/office/drawing/2014/main" val="1996503500"/>
                    </a:ext>
                  </a:extLst>
                </a:gridCol>
              </a:tblGrid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Giren Öğrenci Sayısı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2820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Sınava Girmeyen Öğrenci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675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Soru Sayısı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r>
                        <a:rPr lang="tr-TR" sz="2800" baseline="0" dirty="0" smtClean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(6 P)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BF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604236"/>
                  </a:ext>
                </a:extLst>
              </a:tr>
              <a:tr h="78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Edilen Soru (Toplam)</a:t>
                      </a:r>
                      <a:endParaRPr lang="tr-TR" sz="28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90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794506"/>
              </p:ext>
            </p:extLst>
          </p:nvPr>
        </p:nvGraphicFramePr>
        <p:xfrm>
          <a:off x="866273" y="238378"/>
          <a:ext cx="10796337" cy="6120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8901">
                  <a:extLst>
                    <a:ext uri="{9D8B030D-6E8A-4147-A177-3AD203B41FA5}">
                      <a16:colId xmlns:a16="http://schemas.microsoft.com/office/drawing/2014/main" val="2967334175"/>
                    </a:ext>
                  </a:extLst>
                </a:gridCol>
                <a:gridCol w="843640">
                  <a:extLst>
                    <a:ext uri="{9D8B030D-6E8A-4147-A177-3AD203B41FA5}">
                      <a16:colId xmlns:a16="http://schemas.microsoft.com/office/drawing/2014/main" val="1048407853"/>
                    </a:ext>
                  </a:extLst>
                </a:gridCol>
                <a:gridCol w="2256593">
                  <a:extLst>
                    <a:ext uri="{9D8B030D-6E8A-4147-A177-3AD203B41FA5}">
                      <a16:colId xmlns:a16="http://schemas.microsoft.com/office/drawing/2014/main" val="180182112"/>
                    </a:ext>
                  </a:extLst>
                </a:gridCol>
                <a:gridCol w="1457330">
                  <a:extLst>
                    <a:ext uri="{9D8B030D-6E8A-4147-A177-3AD203B41FA5}">
                      <a16:colId xmlns:a16="http://schemas.microsoft.com/office/drawing/2014/main" val="1475637593"/>
                    </a:ext>
                  </a:extLst>
                </a:gridCol>
                <a:gridCol w="2999873">
                  <a:extLst>
                    <a:ext uri="{9D8B030D-6E8A-4147-A177-3AD203B41FA5}">
                      <a16:colId xmlns:a16="http://schemas.microsoft.com/office/drawing/2014/main" val="2323004690"/>
                    </a:ext>
                  </a:extLst>
                </a:gridCol>
              </a:tblGrid>
              <a:tr h="30097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SINAV SORULARININ DAĞILIMI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818515"/>
                  </a:ext>
                </a:extLst>
              </a:tr>
              <a:tr h="6007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DERSLER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TEORİK + PRATİK PUAN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131182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Halk Sağlığı (1-28)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4469693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Biyokimya (29-30)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3847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Parazitoloji (31-36)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11464462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Çocuk Sağlığı ve Hastalıkları (37-39)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760601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Patoloji (40-50)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11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11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943206"/>
                  </a:ext>
                </a:extLst>
              </a:tr>
              <a:tr h="31481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İç Hastalıkları (51-58)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952719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Radyoloji (59-60)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2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33296602"/>
                  </a:ext>
                </a:extLst>
              </a:tr>
              <a:tr h="60073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Enfeksiyon </a:t>
                      </a:r>
                      <a:r>
                        <a:rPr lang="tr-TR" sz="1800" b="1" u="none" strike="noStrike" dirty="0" err="1">
                          <a:effectLst/>
                        </a:rPr>
                        <a:t>Hast</a:t>
                      </a:r>
                      <a:r>
                        <a:rPr lang="tr-TR" sz="1800" b="1" u="none" strike="noStrike" dirty="0">
                          <a:effectLst/>
                        </a:rPr>
                        <a:t>. + Göğüs Cerrahi + Nükleer Tıp (61-63)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473651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Tıbbi Farmakoloji (64-66)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3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01164177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Tıp Tarihi ve Etik (67-70)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4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177666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Aile Hekimliği (71-77)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7</a:t>
                      </a:r>
                      <a:endParaRPr lang="tr-TR" sz="18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 </a:t>
                      </a:r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2096622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Genel Cerrahi (78-82)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 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88281"/>
                  </a:ext>
                </a:extLst>
              </a:tr>
              <a:tr h="30899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Tıbbi Mikrobiyoloji (83-89)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9522891"/>
                  </a:ext>
                </a:extLst>
              </a:tr>
              <a:tr h="30899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err="1">
                          <a:effectLst/>
                          <a:latin typeface="Calibri" panose="020F0502020204030204" pitchFamily="34" charset="0"/>
                        </a:rPr>
                        <a:t>Biyoistatistik</a:t>
                      </a:r>
                      <a:r>
                        <a:rPr lang="tr-TR" sz="1800" b="1" i="0" u="none" strike="noStrike" dirty="0">
                          <a:effectLst/>
                          <a:latin typeface="Calibri" panose="020F0502020204030204" pitchFamily="34" charset="0"/>
                        </a:rPr>
                        <a:t> ve Tıbbi Bilişim (90-94</a:t>
                      </a:r>
                      <a:r>
                        <a:rPr lang="tr-TR" sz="18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)                          5</a:t>
                      </a:r>
                      <a:endParaRPr lang="tr-TR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050724"/>
                  </a:ext>
                </a:extLst>
              </a:tr>
              <a:tr h="308994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800" b="1" i="0" u="none" strike="noStrike" dirty="0" smtClean="0">
                          <a:effectLst/>
                          <a:latin typeface="Calibri" panose="020F0502020204030204" pitchFamily="34" charset="0"/>
                        </a:rPr>
                        <a:t>                       Tıp Eğitimi (PDÖ)</a:t>
                      </a:r>
                      <a:endParaRPr lang="tr-TR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085649"/>
                  </a:ext>
                </a:extLst>
              </a:tr>
              <a:tr h="2859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Toplam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+mn-lt"/>
                        </a:rPr>
                        <a:t>            94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+mn-lt"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0" i="0" u="none" strike="noStrike" dirty="0" smtClean="0">
                          <a:effectLst/>
                          <a:latin typeface="+mn-lt"/>
                        </a:rPr>
                        <a:t>100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135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45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27746" y="365125"/>
            <a:ext cx="9926053" cy="517191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955789"/>
              </p:ext>
            </p:extLst>
          </p:nvPr>
        </p:nvGraphicFramePr>
        <p:xfrm>
          <a:off x="966537" y="1193494"/>
          <a:ext cx="10515600" cy="5407663"/>
        </p:xfrm>
        <a:graphic>
          <a:graphicData uri="http://schemas.openxmlformats.org/drawingml/2006/table">
            <a:tbl>
              <a:tblPr firstRow="1" bandRow="1"/>
              <a:tblGrid>
                <a:gridCol w="6557425">
                  <a:extLst>
                    <a:ext uri="{9D8B030D-6E8A-4147-A177-3AD203B41FA5}">
                      <a16:colId xmlns:a16="http://schemas.microsoft.com/office/drawing/2014/main" val="2765588797"/>
                    </a:ext>
                  </a:extLst>
                </a:gridCol>
                <a:gridCol w="2462971">
                  <a:extLst>
                    <a:ext uri="{9D8B030D-6E8A-4147-A177-3AD203B41FA5}">
                      <a16:colId xmlns:a16="http://schemas.microsoft.com/office/drawing/2014/main" val="1754357503"/>
                    </a:ext>
                  </a:extLst>
                </a:gridCol>
                <a:gridCol w="1469804">
                  <a:extLst>
                    <a:ext uri="{9D8B030D-6E8A-4147-A177-3AD203B41FA5}">
                      <a16:colId xmlns:a16="http://schemas.microsoft.com/office/drawing/2014/main" val="376507973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365021466"/>
                    </a:ext>
                  </a:extLst>
                </a:gridCol>
              </a:tblGrid>
              <a:tr h="71539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İLGİLİ KURULDAKİ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507490"/>
                  </a:ext>
                </a:extLst>
              </a:tr>
              <a:tr h="390537">
                <a:tc>
                  <a:txBody>
                    <a:bodyPr/>
                    <a:lstStyle/>
                    <a:p>
                      <a:pPr marL="61595" marR="36195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 III. DERS KURULU GENEL ORTALAMA              </a:t>
                      </a:r>
                      <a:endParaRPr lang="tr-TR" sz="2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105790"/>
                  </a:ext>
                </a:extLst>
              </a:tr>
              <a:tr h="388713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215594"/>
                  </a:ext>
                </a:extLst>
              </a:tr>
              <a:tr h="388713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69,61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54556"/>
                  </a:ext>
                </a:extLst>
              </a:tr>
              <a:tr h="388713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III. DERS KURULU GENEL ORTALAMA             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856403"/>
                  </a:ext>
                </a:extLst>
              </a:tr>
              <a:tr h="388713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 IV. ve V.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81,53+89,73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85,63</a:t>
                      </a:r>
                      <a:endParaRPr lang="tr-TR" sz="20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405078"/>
                  </a:ext>
                </a:extLst>
              </a:tr>
              <a:tr h="388713">
                <a:tc>
                  <a:txBody>
                    <a:bodyPr/>
                    <a:lstStyle/>
                    <a:p>
                      <a:pPr marL="61595" marR="361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 IV. ve V.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72,48+81,66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77,07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2181146"/>
                  </a:ext>
                </a:extLst>
              </a:tr>
              <a:tr h="3905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 IV. ve VI. DERS KURULU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69,13+80,83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7075811"/>
                  </a:ext>
                </a:extLst>
              </a:tr>
              <a:tr h="3905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2017-2018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69,55+85,21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22558"/>
                  </a:ext>
                </a:extLst>
              </a:tr>
              <a:tr h="3905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2016-2017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65,42+84,70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75,06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338737"/>
                  </a:ext>
                </a:extLst>
              </a:tr>
              <a:tr h="3905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2015-2016 IV. ve VI. DERS KURULU GENEL ORTALAMA*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66,25+86,43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76,34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763994"/>
                  </a:ext>
                </a:extLst>
              </a:tr>
              <a:tr h="33898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05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7704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8548657"/>
              </p:ext>
            </p:extLst>
          </p:nvPr>
        </p:nvGraphicFramePr>
        <p:xfrm>
          <a:off x="838200" y="1333042"/>
          <a:ext cx="10515600" cy="4855994"/>
        </p:xfrm>
        <a:graphic>
          <a:graphicData uri="http://schemas.openxmlformats.org/drawingml/2006/table">
            <a:tbl>
              <a:tblPr firstRow="1" bandRow="1"/>
              <a:tblGrid>
                <a:gridCol w="3872956">
                  <a:extLst>
                    <a:ext uri="{9D8B030D-6E8A-4147-A177-3AD203B41FA5}">
                      <a16:colId xmlns:a16="http://schemas.microsoft.com/office/drawing/2014/main" val="1181576735"/>
                    </a:ext>
                  </a:extLst>
                </a:gridCol>
                <a:gridCol w="1659332">
                  <a:extLst>
                    <a:ext uri="{9D8B030D-6E8A-4147-A177-3AD203B41FA5}">
                      <a16:colId xmlns:a16="http://schemas.microsoft.com/office/drawing/2014/main" val="785438733"/>
                    </a:ext>
                  </a:extLst>
                </a:gridCol>
                <a:gridCol w="1661104">
                  <a:extLst>
                    <a:ext uri="{9D8B030D-6E8A-4147-A177-3AD203B41FA5}">
                      <a16:colId xmlns:a16="http://schemas.microsoft.com/office/drawing/2014/main" val="3691172423"/>
                    </a:ext>
                  </a:extLst>
                </a:gridCol>
                <a:gridCol w="1661104">
                  <a:extLst>
                    <a:ext uri="{9D8B030D-6E8A-4147-A177-3AD203B41FA5}">
                      <a16:colId xmlns:a16="http://schemas.microsoft.com/office/drawing/2014/main" val="2006439585"/>
                    </a:ext>
                  </a:extLst>
                </a:gridCol>
                <a:gridCol w="1661104">
                  <a:extLst>
                    <a:ext uri="{9D8B030D-6E8A-4147-A177-3AD203B41FA5}">
                      <a16:colId xmlns:a16="http://schemas.microsoft.com/office/drawing/2014/main" val="1894609101"/>
                    </a:ext>
                  </a:extLst>
                </a:gridCol>
              </a:tblGrid>
              <a:tr h="120768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YILLARA GÖRE DÖNEM İÇİ KURULLARDA BAŞARI DURUMU GENEL ORTALAMA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1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PUAN</a:t>
                      </a:r>
                      <a:endParaRPr lang="tr-TR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313614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61,71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61,34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7943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KURUL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63,27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45299"/>
                  </a:ext>
                </a:extLst>
              </a:tr>
              <a:tr h="85270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70,71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67,69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276912"/>
                  </a:ext>
                </a:extLst>
              </a:tr>
              <a:tr h="91637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56,54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69,26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  <a:endParaRPr lang="tr-TR" sz="2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FB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14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9741"/>
              </p:ext>
            </p:extLst>
          </p:nvPr>
        </p:nvGraphicFramePr>
        <p:xfrm>
          <a:off x="625640" y="320844"/>
          <a:ext cx="10956760" cy="58470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1352">
                  <a:extLst>
                    <a:ext uri="{9D8B030D-6E8A-4147-A177-3AD203B41FA5}">
                      <a16:colId xmlns:a16="http://schemas.microsoft.com/office/drawing/2014/main" val="4132938805"/>
                    </a:ext>
                  </a:extLst>
                </a:gridCol>
                <a:gridCol w="2191352">
                  <a:extLst>
                    <a:ext uri="{9D8B030D-6E8A-4147-A177-3AD203B41FA5}">
                      <a16:colId xmlns:a16="http://schemas.microsoft.com/office/drawing/2014/main" val="2978626583"/>
                    </a:ext>
                  </a:extLst>
                </a:gridCol>
                <a:gridCol w="2191352">
                  <a:extLst>
                    <a:ext uri="{9D8B030D-6E8A-4147-A177-3AD203B41FA5}">
                      <a16:colId xmlns:a16="http://schemas.microsoft.com/office/drawing/2014/main" val="2903292258"/>
                    </a:ext>
                  </a:extLst>
                </a:gridCol>
                <a:gridCol w="2191352">
                  <a:extLst>
                    <a:ext uri="{9D8B030D-6E8A-4147-A177-3AD203B41FA5}">
                      <a16:colId xmlns:a16="http://schemas.microsoft.com/office/drawing/2014/main" val="2513654799"/>
                    </a:ext>
                  </a:extLst>
                </a:gridCol>
                <a:gridCol w="2191352">
                  <a:extLst>
                    <a:ext uri="{9D8B030D-6E8A-4147-A177-3AD203B41FA5}">
                      <a16:colId xmlns:a16="http://schemas.microsoft.com/office/drawing/2014/main" val="2717922158"/>
                    </a:ext>
                  </a:extLst>
                </a:gridCol>
              </a:tblGrid>
              <a:tr h="6917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PUANLAMA BARAJLI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39412"/>
                  </a:ext>
                </a:extLst>
              </a:tr>
              <a:tr h="96523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Barajlı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PDÖ CORE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712741"/>
                  </a:ext>
                </a:extLst>
              </a:tr>
              <a:tr h="6917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100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09932161"/>
                  </a:ext>
                </a:extLst>
              </a:tr>
              <a:tr h="6917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91,6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87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5,9    3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5,9    3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304563"/>
                  </a:ext>
                </a:extLst>
              </a:tr>
              <a:tr h="6917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23,3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18,2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2,34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2,34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04692833"/>
                  </a:ext>
                </a:extLst>
              </a:tr>
              <a:tr h="6917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61,34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56,58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4,77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4,77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149139"/>
                  </a:ext>
                </a:extLst>
              </a:tr>
              <a:tr h="6917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61,34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60,19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79,44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79,44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73251835"/>
                  </a:ext>
                </a:extLst>
              </a:tr>
              <a:tr h="69171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</a:rPr>
                        <a:t>SAYISI = 273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348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45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625546"/>
              </p:ext>
            </p:extLst>
          </p:nvPr>
        </p:nvGraphicFramePr>
        <p:xfrm>
          <a:off x="385007" y="529386"/>
          <a:ext cx="11309690" cy="60524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61938">
                  <a:extLst>
                    <a:ext uri="{9D8B030D-6E8A-4147-A177-3AD203B41FA5}">
                      <a16:colId xmlns:a16="http://schemas.microsoft.com/office/drawing/2014/main" val="4264966036"/>
                    </a:ext>
                  </a:extLst>
                </a:gridCol>
                <a:gridCol w="2261938">
                  <a:extLst>
                    <a:ext uri="{9D8B030D-6E8A-4147-A177-3AD203B41FA5}">
                      <a16:colId xmlns:a16="http://schemas.microsoft.com/office/drawing/2014/main" val="3797562674"/>
                    </a:ext>
                  </a:extLst>
                </a:gridCol>
                <a:gridCol w="2261938">
                  <a:extLst>
                    <a:ext uri="{9D8B030D-6E8A-4147-A177-3AD203B41FA5}">
                      <a16:colId xmlns:a16="http://schemas.microsoft.com/office/drawing/2014/main" val="1718382760"/>
                    </a:ext>
                  </a:extLst>
                </a:gridCol>
                <a:gridCol w="2261938">
                  <a:extLst>
                    <a:ext uri="{9D8B030D-6E8A-4147-A177-3AD203B41FA5}">
                      <a16:colId xmlns:a16="http://schemas.microsoft.com/office/drawing/2014/main" val="376272010"/>
                    </a:ext>
                  </a:extLst>
                </a:gridCol>
                <a:gridCol w="2261938">
                  <a:extLst>
                    <a:ext uri="{9D8B030D-6E8A-4147-A177-3AD203B41FA5}">
                      <a16:colId xmlns:a16="http://schemas.microsoft.com/office/drawing/2014/main" val="519863053"/>
                    </a:ext>
                  </a:extLst>
                </a:gridCol>
              </a:tblGrid>
              <a:tr h="7548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effectLst/>
                        </a:rPr>
                        <a:t>PUANLAMA HAM</a:t>
                      </a:r>
                      <a:endParaRPr lang="tr-TR" sz="2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647228"/>
                  </a:ext>
                </a:extLst>
              </a:tr>
              <a:tr h="7681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Ham Nota Göre Dağılım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Toplam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Teorik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Pratik Not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PDÖ CORE Pratik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446406"/>
                  </a:ext>
                </a:extLst>
              </a:tr>
              <a:tr h="754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Sınav Puanlaması: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100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94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197350"/>
                  </a:ext>
                </a:extLst>
              </a:tr>
              <a:tr h="754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Yüksek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91,6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87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5,9    3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5,9    3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3406733"/>
                  </a:ext>
                </a:extLst>
              </a:tr>
              <a:tr h="754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En Düşük Not: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35,1    2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30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2,37    1 KİŞİ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2,37    1 KİŞİ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8272578"/>
                  </a:ext>
                </a:extLst>
              </a:tr>
              <a:tr h="754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Ortalama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63,77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59,01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4,77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4,77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2292884"/>
                  </a:ext>
                </a:extLst>
              </a:tr>
              <a:tr h="75489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Başarı %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63,77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62,77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>
                          <a:effectLst/>
                        </a:rPr>
                        <a:t>79,44</a:t>
                      </a:r>
                      <a:endParaRPr lang="tr-TR" sz="24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u="none" strike="noStrike" dirty="0">
                          <a:effectLst/>
                        </a:rPr>
                        <a:t>79,44</a:t>
                      </a:r>
                      <a:endParaRPr lang="tr-TR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11518"/>
                  </a:ext>
                </a:extLst>
              </a:tr>
              <a:tr h="75489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effectLst/>
                        </a:rPr>
                        <a:t>SINAVA GİREN ÖĞRENCİ </a:t>
                      </a:r>
                      <a:r>
                        <a:rPr lang="tr-TR" sz="2400" b="1" u="none" strike="noStrike" dirty="0" smtClean="0">
                          <a:effectLst/>
                        </a:rPr>
                        <a:t>SAYISI = 273</a:t>
                      </a:r>
                      <a:endParaRPr lang="tr-TR" sz="2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592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501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</TotalTime>
  <Words>2082</Words>
  <Application>Microsoft Office PowerPoint</Application>
  <PresentationFormat>Geniş ekran</PresentationFormat>
  <Paragraphs>1047</Paragraphs>
  <Slides>27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27</vt:i4>
      </vt:variant>
    </vt:vector>
  </HeadingPairs>
  <TitlesOfParts>
    <vt:vector size="39" baseType="lpstr">
      <vt:lpstr>Arial</vt:lpstr>
      <vt:lpstr>Arial TUR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2024 – 2025 EĞİTİM YILI 3. SINIF 3. KURUL DEĞERLENDİRME </vt:lpstr>
      <vt:lpstr>PowerPoint Sunusu</vt:lpstr>
      <vt:lpstr>PowerPoint Sunusu</vt:lpstr>
      <vt:lpstr>SINAV VERİLERİ</vt:lpstr>
      <vt:lpstr>PowerPoint Sunusu</vt:lpstr>
      <vt:lpstr>ORTALAMA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EN FAZLA DOĞRU  VE YANLIŞ CEVAPLANAN SORULAR </vt:lpstr>
      <vt:lpstr>EN FAZLA DOĞRU CEVAPLANAN SORU</vt:lpstr>
      <vt:lpstr>EN FAZLA YANLIŞ CEVAPLANAN SORU</vt:lpstr>
      <vt:lpstr>PowerPoint Sunusu</vt:lpstr>
      <vt:lpstr>GÜVENİRLİK</vt:lpstr>
      <vt:lpstr>SINAV ZORLUK İNDEKSİ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747</cp:revision>
  <dcterms:created xsi:type="dcterms:W3CDTF">2022-10-27T00:48:35Z</dcterms:created>
  <dcterms:modified xsi:type="dcterms:W3CDTF">2025-08-12T11:30:52Z</dcterms:modified>
</cp:coreProperties>
</file>